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87" r:id="rId4"/>
    <p:sldId id="281" r:id="rId5"/>
    <p:sldId id="288" r:id="rId6"/>
    <p:sldId id="268" r:id="rId7"/>
    <p:sldId id="289" r:id="rId8"/>
    <p:sldId id="284" r:id="rId9"/>
    <p:sldId id="290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7CF2"/>
    <a:srgbClr val="EC7BE0"/>
    <a:srgbClr val="0CF19B"/>
    <a:srgbClr val="E1A177"/>
    <a:srgbClr val="A9E1A3"/>
    <a:srgbClr val="959F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7" d="100"/>
          <a:sy n="57" d="100"/>
        </p:scale>
        <p:origin x="-13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3F98-A419-6549-BD73-6391261FE7AB}" type="datetimeFigureOut">
              <a:rPr lang="en-US" smtClean="0"/>
              <a:t>10/27/16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AB19F8-F3B0-CD43-A6E3-169C4641C1B1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3F98-A419-6549-BD73-6391261FE7AB}" type="datetimeFigureOut">
              <a:rPr lang="en-US" smtClean="0"/>
              <a:t>10/27/16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19F8-F3B0-CD43-A6E3-169C4641C1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3F98-A419-6549-BD73-6391261FE7AB}" type="datetimeFigureOut">
              <a:rPr lang="en-US" smtClean="0"/>
              <a:t>10/27/16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19F8-F3B0-CD43-A6E3-169C4641C1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2703F98-A419-6549-BD73-6391261FE7AB}" type="datetimeFigureOut">
              <a:rPr lang="en-US" smtClean="0"/>
              <a:t>10/27/16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9AB19F8-F3B0-CD43-A6E3-169C4641C1B1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3F98-A419-6549-BD73-6391261FE7AB}" type="datetimeFigureOut">
              <a:rPr lang="en-US" smtClean="0"/>
              <a:t>10/27/16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19F8-F3B0-CD43-A6E3-169C4641C1B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3F98-A419-6549-BD73-6391261FE7AB}" type="datetimeFigureOut">
              <a:rPr lang="en-US" smtClean="0"/>
              <a:t>10/27/16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19F8-F3B0-CD43-A6E3-169C4641C1B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19F8-F3B0-CD43-A6E3-169C4641C1B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3F98-A419-6549-BD73-6391261FE7AB}" type="datetimeFigureOut">
              <a:rPr lang="en-US" smtClean="0"/>
              <a:t>10/27/16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3F98-A419-6549-BD73-6391261FE7AB}" type="datetimeFigureOut">
              <a:rPr lang="en-US" smtClean="0"/>
              <a:t>10/27/16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19F8-F3B0-CD43-A6E3-169C4641C1B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3F98-A419-6549-BD73-6391261FE7AB}" type="datetimeFigureOut">
              <a:rPr lang="en-US" smtClean="0"/>
              <a:t>10/27/16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19F8-F3B0-CD43-A6E3-169C4641C1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2703F98-A419-6549-BD73-6391261FE7AB}" type="datetimeFigureOut">
              <a:rPr lang="en-US" smtClean="0"/>
              <a:t>10/27/16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9AB19F8-F3B0-CD43-A6E3-169C4641C1B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3F98-A419-6549-BD73-6391261FE7AB}" type="datetimeFigureOut">
              <a:rPr lang="en-US" smtClean="0"/>
              <a:t>10/27/16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AB19F8-F3B0-CD43-A6E3-169C4641C1B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2703F98-A419-6549-BD73-6391261FE7AB}" type="datetimeFigureOut">
              <a:rPr lang="en-US" smtClean="0"/>
              <a:t>10/27/16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9AB19F8-F3B0-CD43-A6E3-169C4641C1B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7200" dirty="0" err="1" smtClean="0"/>
              <a:t>Episodio</a:t>
            </a:r>
            <a:r>
              <a:rPr lang="en-US" sz="7200" dirty="0" smtClean="0"/>
              <a:t> 5</a:t>
            </a:r>
            <a:endParaRPr lang="en-US" sz="72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sz="10000" b="1" dirty="0" smtClean="0"/>
              <a:t>La </a:t>
            </a:r>
            <a:r>
              <a:rPr lang="en-US" sz="10000" b="1" dirty="0" err="1" smtClean="0"/>
              <a:t>Catrina</a:t>
            </a:r>
            <a:endParaRPr lang="en-US" sz="10000" b="1" dirty="0"/>
          </a:p>
        </p:txBody>
      </p:sp>
    </p:spTree>
    <p:extLst>
      <p:ext uri="{BB962C8B-B14F-4D97-AF65-F5344CB8AC3E}">
        <p14:creationId xmlns:p14="http://schemas.microsoft.com/office/powerpoint/2010/main" val="7197100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138"/>
            <a:ext cx="8229600" cy="373386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s-ES_tradnl" sz="3600" dirty="0" smtClean="0">
                <a:latin typeface="Arial"/>
                <a:cs typeface="Arial"/>
              </a:rPr>
              <a:t>Los padres tienen que ir a una reunión.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s-ES_tradnl" sz="3600" dirty="0" smtClean="0">
                <a:latin typeface="Arial"/>
                <a:cs typeface="Arial"/>
              </a:rPr>
              <a:t>Carlos quiere ir a la fiesta pero </a:t>
            </a:r>
            <a:r>
              <a:rPr lang="es-ES_tradnl" sz="3600" smtClean="0">
                <a:latin typeface="Arial"/>
                <a:cs typeface="Arial"/>
              </a:rPr>
              <a:t>no puede</a:t>
            </a:r>
            <a:r>
              <a:rPr lang="es-ES_tradnl" sz="3600" dirty="0" smtClean="0">
                <a:latin typeface="Arial"/>
                <a:cs typeface="Arial"/>
              </a:rPr>
              <a:t>. Tiene que trabajar en el restaurante.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920042"/>
          </a:xfrm>
        </p:spPr>
        <p:txBody>
          <a:bodyPr anchor="ctr">
            <a:noAutofit/>
          </a:bodyPr>
          <a:lstStyle/>
          <a:p>
            <a:r>
              <a:rPr lang="en-US" sz="5800" b="1" dirty="0" smtClean="0">
                <a:solidFill>
                  <a:srgbClr val="959FE7"/>
                </a:solidFill>
                <a:latin typeface="Arial"/>
                <a:cs typeface="Arial"/>
              </a:rPr>
              <a:t>1. La casa de Carlos – La </a:t>
            </a:r>
            <a:r>
              <a:rPr lang="en-US" sz="5800" b="1" dirty="0" err="1" smtClean="0">
                <a:solidFill>
                  <a:srgbClr val="959FE7"/>
                </a:solidFill>
                <a:latin typeface="Arial"/>
                <a:cs typeface="Arial"/>
              </a:rPr>
              <a:t>cena</a:t>
            </a:r>
            <a:endParaRPr lang="en-US" sz="5800" b="1" dirty="0">
              <a:solidFill>
                <a:srgbClr val="959FE7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550754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3304"/>
            <a:ext cx="8229600" cy="411269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s-ES_tradnl" sz="3600" dirty="0" smtClean="0">
                <a:latin typeface="Arial"/>
                <a:cs typeface="Arial"/>
              </a:rPr>
              <a:t>A Carlos le importa el medio ambiente/la ecología. Dice que los pájaros son importantes.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s-ES_tradnl" sz="3600" dirty="0" smtClean="0">
                <a:latin typeface="Arial"/>
                <a:cs typeface="Arial"/>
              </a:rPr>
              <a:t>Dice que sólo hay agua por siete años más.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endParaRPr lang="es-ES_tradnl" sz="3600" dirty="0" smtClean="0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652630"/>
          </a:xfrm>
        </p:spPr>
        <p:txBody>
          <a:bodyPr anchor="ctr">
            <a:noAutofit/>
          </a:bodyPr>
          <a:lstStyle/>
          <a:p>
            <a:r>
              <a:rPr lang="en-US" sz="5800" b="1" dirty="0" smtClean="0">
                <a:solidFill>
                  <a:srgbClr val="959FE7"/>
                </a:solidFill>
                <a:latin typeface="Arial"/>
                <a:cs typeface="Arial"/>
              </a:rPr>
              <a:t>1. La casa de Carlos – La </a:t>
            </a:r>
            <a:r>
              <a:rPr lang="en-US" sz="5800" b="1" dirty="0" err="1" smtClean="0">
                <a:solidFill>
                  <a:srgbClr val="959FE7"/>
                </a:solidFill>
                <a:latin typeface="Arial"/>
                <a:cs typeface="Arial"/>
              </a:rPr>
              <a:t>cena</a:t>
            </a:r>
            <a:endParaRPr lang="en-US" sz="5800" b="1" dirty="0">
              <a:solidFill>
                <a:srgbClr val="959FE7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72993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41346"/>
          </a:xfrm>
        </p:spPr>
        <p:txBody>
          <a:bodyPr>
            <a:normAutofit/>
          </a:bodyPr>
          <a:lstStyle/>
          <a:p>
            <a:pPr>
              <a:spcAft>
                <a:spcPts val="3000"/>
              </a:spcAft>
            </a:pPr>
            <a:r>
              <a:rPr lang="es-ES_tradnl" sz="3600" dirty="0" smtClean="0">
                <a:latin typeface="Arial"/>
                <a:cs typeface="Arial"/>
              </a:rPr>
              <a:t>Felipe y María hablan.</a:t>
            </a:r>
          </a:p>
          <a:p>
            <a:pPr>
              <a:spcAft>
                <a:spcPts val="3000"/>
              </a:spcAft>
            </a:pPr>
            <a:r>
              <a:rPr lang="es-ES_tradnl" sz="3600" dirty="0" smtClean="0">
                <a:latin typeface="Arial"/>
                <a:cs typeface="Arial"/>
              </a:rPr>
              <a:t>Felipe aprende mucho de la idioma, la cultura y las costumbres.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pPr algn="ctr"/>
            <a:r>
              <a:rPr lang="en-US" sz="5400" b="1" dirty="0" smtClean="0">
                <a:solidFill>
                  <a:srgbClr val="A9E1A3"/>
                </a:solidFill>
                <a:latin typeface="Arial"/>
                <a:cs typeface="Arial"/>
              </a:rPr>
              <a:t>2. La fiesta</a:t>
            </a:r>
            <a:endParaRPr lang="en-US" sz="5400" b="1" dirty="0">
              <a:solidFill>
                <a:srgbClr val="A9E1A3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85314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41346"/>
          </a:xfrm>
        </p:spPr>
        <p:txBody>
          <a:bodyPr>
            <a:normAutofit/>
          </a:bodyPr>
          <a:lstStyle/>
          <a:p>
            <a:pPr>
              <a:spcAft>
                <a:spcPts val="3000"/>
              </a:spcAft>
            </a:pPr>
            <a:r>
              <a:rPr lang="es-ES_tradnl" sz="3600" dirty="0">
                <a:latin typeface="Arial"/>
                <a:cs typeface="Arial"/>
              </a:rPr>
              <a:t>Felipe, cuando era niño, era bueno</a:t>
            </a:r>
            <a:r>
              <a:rPr lang="es-ES_tradnl" sz="3600">
                <a:latin typeface="Arial"/>
                <a:cs typeface="Arial"/>
              </a:rPr>
              <a:t>: </a:t>
            </a:r>
            <a:r>
              <a:rPr lang="es-ES_tradnl" sz="3600" smtClean="0">
                <a:latin typeface="Arial"/>
                <a:cs typeface="Arial"/>
              </a:rPr>
              <a:t>se portaba </a:t>
            </a:r>
            <a:r>
              <a:rPr lang="es-ES_tradnl" sz="3600" dirty="0">
                <a:latin typeface="Arial"/>
                <a:cs typeface="Arial"/>
              </a:rPr>
              <a:t>bien, obedecía a sus padres, era tímido.</a:t>
            </a:r>
          </a:p>
          <a:p>
            <a:pPr>
              <a:spcAft>
                <a:spcPts val="3000"/>
              </a:spcAft>
            </a:pPr>
            <a:r>
              <a:rPr lang="es-ES_tradnl" sz="3600" dirty="0" smtClean="0">
                <a:latin typeface="Arial"/>
                <a:cs typeface="Arial"/>
              </a:rPr>
              <a:t>María no era buena: era malcriada y consentida. Lloraba mucho.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pPr algn="ctr"/>
            <a:r>
              <a:rPr lang="en-US" sz="5400" b="1" dirty="0" smtClean="0">
                <a:solidFill>
                  <a:srgbClr val="A9E1A3"/>
                </a:solidFill>
                <a:latin typeface="Arial"/>
                <a:cs typeface="Arial"/>
              </a:rPr>
              <a:t>2. La fiesta</a:t>
            </a:r>
            <a:endParaRPr lang="en-US" sz="5400" b="1" dirty="0">
              <a:solidFill>
                <a:srgbClr val="A9E1A3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434540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86400"/>
          </a:xfrm>
        </p:spPr>
        <p:txBody>
          <a:bodyPr>
            <a:normAutofit/>
          </a:bodyPr>
          <a:lstStyle/>
          <a:p>
            <a:pPr>
              <a:spcAft>
                <a:spcPts val="3000"/>
              </a:spcAft>
            </a:pPr>
            <a:r>
              <a:rPr lang="es-ES_tradnl" sz="3600" dirty="0" err="1" smtClean="0">
                <a:latin typeface="Arial"/>
                <a:cs typeface="Arial"/>
              </a:rPr>
              <a:t>Jamie</a:t>
            </a:r>
            <a:r>
              <a:rPr lang="es-ES_tradnl" sz="3600" dirty="0" smtClean="0">
                <a:latin typeface="Arial"/>
                <a:cs typeface="Arial"/>
              </a:rPr>
              <a:t> decide ir a visitar a Carlos.</a:t>
            </a:r>
          </a:p>
          <a:p>
            <a:pPr>
              <a:spcAft>
                <a:spcPts val="3000"/>
              </a:spcAft>
            </a:pPr>
            <a:r>
              <a:rPr lang="es-ES_tradnl" sz="3600" dirty="0" smtClean="0">
                <a:latin typeface="Arial"/>
                <a:cs typeface="Arial"/>
              </a:rPr>
              <a:t>María y Felipe quieren refrescos, pero </a:t>
            </a:r>
            <a:r>
              <a:rPr lang="es-ES_tradnl" sz="3600" dirty="0" err="1" smtClean="0">
                <a:latin typeface="Arial"/>
                <a:cs typeface="Arial"/>
              </a:rPr>
              <a:t>Jamie</a:t>
            </a:r>
            <a:r>
              <a:rPr lang="es-ES_tradnl" sz="3600" dirty="0" smtClean="0">
                <a:latin typeface="Arial"/>
                <a:cs typeface="Arial"/>
              </a:rPr>
              <a:t> no pide nada porque quiere hablar con Carlos.</a:t>
            </a:r>
          </a:p>
          <a:p>
            <a:pPr>
              <a:spcAft>
                <a:spcPts val="3000"/>
              </a:spcAft>
            </a:pPr>
            <a:r>
              <a:rPr lang="es-ES_tradnl" sz="3600" dirty="0" smtClean="0">
                <a:latin typeface="Arial"/>
                <a:cs typeface="Arial"/>
              </a:rPr>
              <a:t>Carlos estuvo deprimido, pero está feliz cuando </a:t>
            </a:r>
            <a:r>
              <a:rPr lang="es-ES_tradnl" sz="3600" dirty="0" err="1" smtClean="0">
                <a:latin typeface="Arial"/>
                <a:cs typeface="Arial"/>
              </a:rPr>
              <a:t>Jamie</a:t>
            </a:r>
            <a:r>
              <a:rPr lang="es-ES_tradnl" sz="3600" dirty="0" smtClean="0">
                <a:latin typeface="Arial"/>
                <a:cs typeface="Arial"/>
              </a:rPr>
              <a:t> llega.</a:t>
            </a:r>
          </a:p>
          <a:p>
            <a:pPr>
              <a:spcAft>
                <a:spcPts val="3000"/>
              </a:spcAft>
            </a:pPr>
            <a:r>
              <a:rPr lang="es-ES_tradnl" sz="3600" dirty="0" smtClean="0">
                <a:latin typeface="Arial"/>
                <a:cs typeface="Arial"/>
              </a:rPr>
              <a:t>Fue la idea de </a:t>
            </a:r>
            <a:r>
              <a:rPr lang="es-ES_tradnl" sz="3600" dirty="0" err="1" smtClean="0">
                <a:latin typeface="Arial"/>
                <a:cs typeface="Arial"/>
              </a:rPr>
              <a:t>Jamie</a:t>
            </a:r>
            <a:r>
              <a:rPr lang="es-ES_tradnl" sz="3600" dirty="0" smtClean="0">
                <a:latin typeface="Arial"/>
                <a:cs typeface="Arial"/>
              </a:rPr>
              <a:t> visitarle.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pPr algn="ctr"/>
            <a:r>
              <a:rPr lang="en-US" sz="5400" b="1" dirty="0" smtClean="0">
                <a:solidFill>
                  <a:srgbClr val="E1A177"/>
                </a:solidFill>
                <a:latin typeface="Arial"/>
                <a:cs typeface="Arial"/>
              </a:rPr>
              <a:t>3. El </a:t>
            </a:r>
            <a:r>
              <a:rPr lang="en-US" sz="5400" b="1" dirty="0" err="1" smtClean="0">
                <a:solidFill>
                  <a:srgbClr val="E1A177"/>
                </a:solidFill>
                <a:latin typeface="Arial"/>
                <a:cs typeface="Arial"/>
              </a:rPr>
              <a:t>Arcángel</a:t>
            </a:r>
            <a:endParaRPr lang="en-US" sz="5400" b="1" dirty="0">
              <a:solidFill>
                <a:srgbClr val="E1A177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331219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86400"/>
          </a:xfrm>
        </p:spPr>
        <p:txBody>
          <a:bodyPr>
            <a:normAutofit/>
          </a:bodyPr>
          <a:lstStyle/>
          <a:p>
            <a:pPr>
              <a:spcAft>
                <a:spcPts val="3000"/>
              </a:spcAft>
            </a:pPr>
            <a:r>
              <a:rPr lang="es-ES_tradnl" sz="3600" dirty="0" smtClean="0">
                <a:latin typeface="Arial"/>
                <a:cs typeface="Arial"/>
              </a:rPr>
              <a:t>Un fax llegó para </a:t>
            </a:r>
            <a:r>
              <a:rPr lang="es-ES_tradnl" sz="3600" dirty="0" err="1" smtClean="0">
                <a:latin typeface="Arial"/>
                <a:cs typeface="Arial"/>
              </a:rPr>
              <a:t>Jamie</a:t>
            </a:r>
            <a:r>
              <a:rPr lang="es-ES_tradnl" sz="3600" dirty="0" smtClean="0">
                <a:latin typeface="Arial"/>
                <a:cs typeface="Arial"/>
              </a:rPr>
              <a:t> – “Catrina: el secreto está en el libro: Relato histórico de Querétaro.” </a:t>
            </a:r>
          </a:p>
          <a:p>
            <a:pPr>
              <a:spcAft>
                <a:spcPts val="3000"/>
              </a:spcAft>
            </a:pPr>
            <a:r>
              <a:rPr lang="es-ES_tradnl" sz="3600" dirty="0" smtClean="0">
                <a:latin typeface="Arial"/>
                <a:cs typeface="Arial"/>
              </a:rPr>
              <a:t>Carlos va a la casa de María/</a:t>
            </a:r>
            <a:r>
              <a:rPr lang="es-ES_tradnl" sz="3600" dirty="0" err="1" smtClean="0">
                <a:latin typeface="Arial"/>
                <a:cs typeface="Arial"/>
              </a:rPr>
              <a:t>Jamie</a:t>
            </a:r>
            <a:r>
              <a:rPr lang="es-ES_tradnl" sz="3600" dirty="0" smtClean="0">
                <a:latin typeface="Arial"/>
                <a:cs typeface="Arial"/>
              </a:rPr>
              <a:t> y le da el fax a </a:t>
            </a:r>
            <a:r>
              <a:rPr lang="es-ES_tradnl" sz="3600" dirty="0" err="1" smtClean="0">
                <a:latin typeface="Arial"/>
                <a:cs typeface="Arial"/>
              </a:rPr>
              <a:t>Jamie</a:t>
            </a:r>
            <a:r>
              <a:rPr lang="es-ES_tradnl" sz="3600" dirty="0" smtClean="0">
                <a:latin typeface="Arial"/>
                <a:cs typeface="Arial"/>
              </a:rPr>
              <a:t>. </a:t>
            </a:r>
            <a:r>
              <a:rPr lang="es-ES_tradnl" sz="3600" dirty="0" err="1" smtClean="0">
                <a:latin typeface="Arial"/>
                <a:cs typeface="Arial"/>
              </a:rPr>
              <a:t>Jamie</a:t>
            </a:r>
            <a:r>
              <a:rPr lang="es-ES_tradnl" sz="3600" dirty="0" smtClean="0">
                <a:latin typeface="Arial"/>
                <a:cs typeface="Arial"/>
              </a:rPr>
              <a:t> corre a la biblioteca.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pPr algn="ctr"/>
            <a:r>
              <a:rPr lang="en-US" sz="5400" b="1" dirty="0" smtClean="0">
                <a:solidFill>
                  <a:srgbClr val="E1A177"/>
                </a:solidFill>
                <a:latin typeface="Arial"/>
                <a:cs typeface="Arial"/>
              </a:rPr>
              <a:t>3. El </a:t>
            </a:r>
            <a:r>
              <a:rPr lang="en-US" sz="5400" b="1" dirty="0" err="1" smtClean="0">
                <a:solidFill>
                  <a:srgbClr val="E1A177"/>
                </a:solidFill>
                <a:latin typeface="Arial"/>
                <a:cs typeface="Arial"/>
              </a:rPr>
              <a:t>Arcángel</a:t>
            </a:r>
            <a:endParaRPr lang="en-US" sz="5400" b="1" dirty="0">
              <a:solidFill>
                <a:srgbClr val="E1A177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96525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3000"/>
              </a:spcAft>
            </a:pPr>
            <a:r>
              <a:rPr lang="es-ES_tradnl" sz="3600" dirty="0" smtClean="0">
                <a:latin typeface="Arial"/>
                <a:cs typeface="Arial"/>
              </a:rPr>
              <a:t>Rogelio le dice la página a </a:t>
            </a:r>
            <a:r>
              <a:rPr lang="es-ES_tradnl" sz="3600" dirty="0" err="1" smtClean="0">
                <a:latin typeface="Arial"/>
                <a:cs typeface="Arial"/>
              </a:rPr>
              <a:t>Jamie</a:t>
            </a:r>
            <a:r>
              <a:rPr lang="es-ES_tradnl" sz="3600" dirty="0" smtClean="0">
                <a:latin typeface="Arial"/>
                <a:cs typeface="Arial"/>
              </a:rPr>
              <a:t> – página 94.</a:t>
            </a:r>
          </a:p>
          <a:p>
            <a:pPr>
              <a:spcAft>
                <a:spcPts val="3000"/>
              </a:spcAft>
            </a:pPr>
            <a:r>
              <a:rPr lang="es-ES_tradnl" sz="3600" dirty="0" err="1" smtClean="0">
                <a:latin typeface="Arial"/>
                <a:cs typeface="Arial"/>
              </a:rPr>
              <a:t>Jamie</a:t>
            </a:r>
            <a:r>
              <a:rPr lang="es-ES_tradnl" sz="3600" dirty="0" smtClean="0">
                <a:latin typeface="Arial"/>
                <a:cs typeface="Arial"/>
              </a:rPr>
              <a:t> lee un libro sobre La Catrina.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pPr algn="ctr"/>
            <a:r>
              <a:rPr lang="en-US" sz="5400" b="1" dirty="0" smtClean="0">
                <a:solidFill>
                  <a:schemeClr val="tx2">
                    <a:lumMod val="90000"/>
                  </a:schemeClr>
                </a:solidFill>
                <a:latin typeface="Arial"/>
                <a:cs typeface="Arial"/>
              </a:rPr>
              <a:t>4. La </a:t>
            </a:r>
            <a:r>
              <a:rPr lang="en-US" sz="5400" b="1" dirty="0" err="1" smtClean="0">
                <a:solidFill>
                  <a:schemeClr val="tx2">
                    <a:lumMod val="90000"/>
                  </a:schemeClr>
                </a:solidFill>
                <a:latin typeface="Arial"/>
                <a:cs typeface="Arial"/>
              </a:rPr>
              <a:t>biblioteca</a:t>
            </a:r>
            <a:endParaRPr lang="en-US" sz="5400" b="1" dirty="0">
              <a:solidFill>
                <a:schemeClr val="tx2">
                  <a:lumMod val="90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834104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9647"/>
            <a:ext cx="8229600" cy="5026353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s-ES_tradnl" sz="4000" dirty="0" smtClean="0">
                <a:latin typeface="Arial"/>
                <a:cs typeface="Arial"/>
              </a:rPr>
              <a:t>Del libro:</a:t>
            </a:r>
          </a:p>
          <a:p>
            <a:pPr lvl="1">
              <a:spcAft>
                <a:spcPts val="3000"/>
              </a:spcAft>
            </a:pPr>
            <a:r>
              <a:rPr lang="es-ES_tradnl" sz="3800" dirty="0" smtClean="0">
                <a:solidFill>
                  <a:schemeClr val="tx1"/>
                </a:solidFill>
                <a:latin typeface="Arial"/>
                <a:cs typeface="Arial"/>
              </a:rPr>
              <a:t>La Catrina era valiente durante la Revolución Mexicana </a:t>
            </a:r>
            <a:r>
              <a:rPr lang="es-ES_tradnl" sz="3400" i="1" dirty="0" smtClean="0">
                <a:solidFill>
                  <a:schemeClr val="tx1"/>
                </a:solidFill>
                <a:latin typeface="Arial"/>
                <a:cs typeface="Arial"/>
              </a:rPr>
              <a:t>(1910-1920)</a:t>
            </a:r>
            <a:r>
              <a:rPr lang="es-ES_tradnl" sz="3800" dirty="0" smtClean="0">
                <a:solidFill>
                  <a:schemeClr val="tx1"/>
                </a:solidFill>
                <a:latin typeface="Arial"/>
                <a:cs typeface="Arial"/>
              </a:rPr>
              <a:t>.</a:t>
            </a:r>
          </a:p>
          <a:p>
            <a:pPr lvl="1">
              <a:spcAft>
                <a:spcPts val="3000"/>
              </a:spcAft>
            </a:pPr>
            <a:r>
              <a:rPr lang="es-ES_tradnl" sz="3800" dirty="0" smtClean="0">
                <a:solidFill>
                  <a:schemeClr val="tx1"/>
                </a:solidFill>
                <a:latin typeface="Arial"/>
                <a:cs typeface="Arial"/>
              </a:rPr>
              <a:t>La Catrina quitó dinero de los ricos y les dio dinero a los pobres.</a:t>
            </a:r>
          </a:p>
          <a:p>
            <a:pPr lvl="1">
              <a:spcAft>
                <a:spcPts val="3000"/>
              </a:spcAft>
            </a:pPr>
            <a:r>
              <a:rPr lang="es-ES_tradnl" sz="3800" dirty="0" smtClean="0">
                <a:solidFill>
                  <a:schemeClr val="tx1"/>
                </a:solidFill>
                <a:latin typeface="Arial"/>
                <a:cs typeface="Arial"/>
              </a:rPr>
              <a:t>La Catrina fue traicionada y perdió La Hacienda La Catrina. Ahora es La Hacienda La Jacaranda.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pPr algn="ctr"/>
            <a:r>
              <a:rPr lang="en-US" sz="5400" b="1" dirty="0" smtClean="0">
                <a:solidFill>
                  <a:schemeClr val="tx2">
                    <a:lumMod val="90000"/>
                  </a:schemeClr>
                </a:solidFill>
                <a:latin typeface="Arial"/>
                <a:cs typeface="Arial"/>
              </a:rPr>
              <a:t>4. La </a:t>
            </a:r>
            <a:r>
              <a:rPr lang="en-US" sz="5400" b="1" dirty="0" err="1" smtClean="0">
                <a:solidFill>
                  <a:schemeClr val="tx2">
                    <a:lumMod val="90000"/>
                  </a:schemeClr>
                </a:solidFill>
                <a:latin typeface="Arial"/>
                <a:cs typeface="Arial"/>
              </a:rPr>
              <a:t>biblioteca</a:t>
            </a:r>
            <a:endParaRPr lang="en-US" sz="5400" b="1" dirty="0">
              <a:solidFill>
                <a:schemeClr val="tx2">
                  <a:lumMod val="90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6028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Paper.thmx</Template>
  <TotalTime>344</TotalTime>
  <Words>309</Words>
  <Application>Microsoft Macintosh PowerPoint</Application>
  <PresentationFormat>On-screen Show (4:3)</PresentationFormat>
  <Paragraphs>30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Paper</vt:lpstr>
      <vt:lpstr>La Catrina</vt:lpstr>
      <vt:lpstr>1. La casa de Carlos – La cena</vt:lpstr>
      <vt:lpstr>1. La casa de Carlos – La cena</vt:lpstr>
      <vt:lpstr>2. La fiesta</vt:lpstr>
      <vt:lpstr>2. La fiesta</vt:lpstr>
      <vt:lpstr>3. El Arcángel</vt:lpstr>
      <vt:lpstr>3. El Arcángel</vt:lpstr>
      <vt:lpstr>4. La biblioteca</vt:lpstr>
      <vt:lpstr>4. La biblioteca</vt:lpstr>
    </vt:vector>
  </TitlesOfParts>
  <Company>Wachusett Regional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Catrina</dc:title>
  <dc:creator>K Cross</dc:creator>
  <cp:lastModifiedBy>K Cross</cp:lastModifiedBy>
  <cp:revision>29</cp:revision>
  <dcterms:created xsi:type="dcterms:W3CDTF">2016-09-14T15:28:33Z</dcterms:created>
  <dcterms:modified xsi:type="dcterms:W3CDTF">2016-10-27T15:56:22Z</dcterms:modified>
</cp:coreProperties>
</file>