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80" r:id="rId4"/>
    <p:sldId id="275" r:id="rId5"/>
    <p:sldId id="281" r:id="rId6"/>
    <p:sldId id="260" r:id="rId7"/>
    <p:sldId id="268" r:id="rId8"/>
    <p:sldId id="276" r:id="rId9"/>
    <p:sldId id="277" r:id="rId10"/>
    <p:sldId id="261" r:id="rId11"/>
    <p:sldId id="278" r:id="rId12"/>
    <p:sldId id="263" r:id="rId13"/>
    <p:sldId id="279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CF2"/>
    <a:srgbClr val="EC7BE0"/>
    <a:srgbClr val="0CF19B"/>
    <a:srgbClr val="E1A177"/>
    <a:srgbClr val="A9E1A3"/>
    <a:srgbClr val="959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10/6/16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10/6/16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10/6/16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10/6/16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10/6/16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10/6/16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3F98-A419-6549-BD73-6391261FE7AB}" type="datetimeFigureOut">
              <a:rPr lang="en-US" smtClean="0"/>
              <a:t>10/6/16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703F98-A419-6549-BD73-6391261FE7AB}" type="datetimeFigureOut">
              <a:rPr lang="en-US" smtClean="0"/>
              <a:t>10/6/16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9AB19F8-F3B0-CD43-A6E3-169C4641C1B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7200" dirty="0" err="1" smtClean="0"/>
              <a:t>Episodio</a:t>
            </a:r>
            <a:r>
              <a:rPr lang="en-US" sz="7200" dirty="0" smtClean="0"/>
              <a:t> 3</a:t>
            </a:r>
            <a:endParaRPr lang="en-US" sz="7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10000" b="1" dirty="0" smtClean="0"/>
              <a:t>La </a:t>
            </a:r>
            <a:r>
              <a:rPr lang="en-US" sz="10000" b="1" dirty="0" err="1" smtClean="0"/>
              <a:t>Catrina</a:t>
            </a:r>
            <a:endParaRPr lang="en-US" sz="10000" b="1" dirty="0"/>
          </a:p>
        </p:txBody>
      </p:sp>
    </p:spTree>
    <p:extLst>
      <p:ext uri="{BB962C8B-B14F-4D97-AF65-F5344CB8AC3E}">
        <p14:creationId xmlns:p14="http://schemas.microsoft.com/office/powerpoint/2010/main" val="71971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42" y="1790628"/>
            <a:ext cx="8597546" cy="4705602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, Carlos y María van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La tienda de ropa tradicional y mexicana</a:t>
            </a:r>
          </a:p>
          <a:p>
            <a:pPr>
              <a:spcAft>
                <a:spcPts val="3000"/>
              </a:spcAft>
            </a:pP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 se prueba una blusa blanca – Talla mexicana 29 (EUA 5)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4800" b="1" dirty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4</a:t>
            </a:r>
            <a:r>
              <a:rPr lang="en-US" sz="4800" b="1" dirty="0" smtClean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. San Miguel de Allende, Guanajuato, México</a:t>
            </a:r>
            <a:endParaRPr lang="en-US" sz="4800" b="1" dirty="0">
              <a:solidFill>
                <a:schemeClr val="tx2">
                  <a:lumMod val="9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7075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42" y="1790628"/>
            <a:ext cx="8597546" cy="4705602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 paga por la blusa con tarjeta de crédito (N$60,00).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María dejó su bolsa en la tienda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Los guardaespaldas/asistentes de Silvestre vigilan a los muchachos.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4800" b="1" dirty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4</a:t>
            </a:r>
            <a:r>
              <a:rPr lang="en-US" sz="4800" b="1" dirty="0" smtClean="0">
                <a:solidFill>
                  <a:schemeClr val="tx2">
                    <a:lumMod val="90000"/>
                  </a:schemeClr>
                </a:solidFill>
                <a:latin typeface="Arial"/>
                <a:cs typeface="Arial"/>
              </a:rPr>
              <a:t>. San Miguel de Allende, Guanajuato, México</a:t>
            </a:r>
            <a:endParaRPr lang="en-US" sz="4800" b="1" dirty="0">
              <a:solidFill>
                <a:schemeClr val="tx2">
                  <a:lumMod val="9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2362200"/>
            <a:ext cx="1692523" cy="11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1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1304"/>
            <a:ext cx="8229600" cy="403469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María va a buscar la bolsa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Don Silvestre y </a:t>
            </a:r>
            <a:r>
              <a:rPr lang="es-ES_tradnl" sz="3600" smtClean="0">
                <a:latin typeface="Arial"/>
                <a:cs typeface="Arial"/>
              </a:rPr>
              <a:t>los </a:t>
            </a:r>
            <a:r>
              <a:rPr lang="es-ES_tradnl" sz="3600" smtClean="0">
                <a:latin typeface="Arial"/>
                <a:cs typeface="Arial"/>
              </a:rPr>
              <a:t>asistentes </a:t>
            </a:r>
            <a:r>
              <a:rPr lang="es-ES_tradnl" sz="3600" dirty="0" smtClean="0">
                <a:latin typeface="Arial"/>
                <a:cs typeface="Arial"/>
              </a:rPr>
              <a:t>vigilan a </a:t>
            </a: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.</a:t>
            </a:r>
          </a:p>
          <a:p>
            <a:pPr lvl="1">
              <a:spcAft>
                <a:spcPts val="3000"/>
              </a:spcAft>
            </a:pPr>
            <a:r>
              <a:rPr lang="es-ES_tradnl" sz="3400" dirty="0" smtClean="0">
                <a:latin typeface="Arial"/>
                <a:cs typeface="Arial"/>
              </a:rPr>
              <a:t>“Puede ser inconveniente para mi compaña política”</a:t>
            </a:r>
          </a:p>
          <a:p>
            <a:pPr lvl="1">
              <a:spcAft>
                <a:spcPts val="3000"/>
              </a:spcAft>
            </a:pPr>
            <a:r>
              <a:rPr lang="es-ES_tradnl" sz="3400" dirty="0" smtClean="0">
                <a:latin typeface="Arial"/>
                <a:cs typeface="Arial"/>
              </a:rPr>
              <a:t>“Da mala </a:t>
            </a:r>
            <a:r>
              <a:rPr lang="es-ES_tradnl" sz="3400" dirty="0" err="1" smtClean="0">
                <a:latin typeface="Arial"/>
                <a:cs typeface="Arial"/>
              </a:rPr>
              <a:t>impressión</a:t>
            </a:r>
            <a:r>
              <a:rPr lang="es-ES_tradnl" sz="3400" dirty="0" smtClean="0"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 anchor="ctr">
            <a:normAutofit fontScale="90000"/>
          </a:bodyPr>
          <a:lstStyle/>
          <a:p>
            <a:r>
              <a:rPr lang="en-US" sz="6000" b="1" dirty="0">
                <a:solidFill>
                  <a:srgbClr val="B47CF2"/>
                </a:solidFill>
                <a:latin typeface="Arial"/>
                <a:cs typeface="Arial"/>
              </a:rPr>
              <a:t>5</a:t>
            </a:r>
            <a:r>
              <a:rPr lang="en-US" sz="6000" b="1" dirty="0" smtClean="0">
                <a:solidFill>
                  <a:srgbClr val="B47CF2"/>
                </a:solidFill>
                <a:latin typeface="Arial"/>
                <a:cs typeface="Arial"/>
              </a:rPr>
              <a:t>. El </a:t>
            </a:r>
            <a:r>
              <a:rPr lang="en-US" sz="6000" b="1" dirty="0" err="1" smtClean="0">
                <a:solidFill>
                  <a:srgbClr val="B47CF2"/>
                </a:solidFill>
                <a:latin typeface="Arial"/>
                <a:cs typeface="Arial"/>
              </a:rPr>
              <a:t>restaurante</a:t>
            </a:r>
            <a:r>
              <a:rPr lang="en-US" sz="6000" b="1" dirty="0" smtClean="0">
                <a:solidFill>
                  <a:srgbClr val="B47CF2"/>
                </a:solidFill>
                <a:latin typeface="Arial"/>
                <a:cs typeface="Arial"/>
              </a:rPr>
              <a:t> – Hotel la Jacaranda</a:t>
            </a:r>
            <a:endParaRPr lang="en-US" sz="6000" b="1" dirty="0">
              <a:solidFill>
                <a:srgbClr val="B47CF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689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1304"/>
            <a:ext cx="8229600" cy="4034696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Silvestre:</a:t>
            </a:r>
          </a:p>
          <a:p>
            <a:pPr lvl="1">
              <a:spcAft>
                <a:spcPts val="3000"/>
              </a:spcAft>
            </a:pPr>
            <a:r>
              <a:rPr lang="es-ES_tradnl" sz="3400" dirty="0" smtClean="0">
                <a:latin typeface="Arial"/>
                <a:cs typeface="Arial"/>
              </a:rPr>
              <a:t>“</a:t>
            </a:r>
            <a:r>
              <a:rPr lang="es-ES_tradnl" sz="3400" dirty="0">
                <a:latin typeface="Arial"/>
                <a:cs typeface="Arial"/>
              </a:rPr>
              <a:t>Esta muchacha es dueña de todas mis tierras y hasta de este hotel.</a:t>
            </a:r>
            <a:r>
              <a:rPr lang="es-ES_tradnl" sz="3400" dirty="0" smtClean="0">
                <a:latin typeface="Arial"/>
                <a:cs typeface="Arial"/>
              </a:rPr>
              <a:t>”</a:t>
            </a:r>
            <a:endParaRPr lang="es-ES_tradnl" sz="3600" dirty="0" smtClean="0">
              <a:latin typeface="Arial"/>
              <a:cs typeface="Arial"/>
            </a:endParaRP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Demetrio tiene el testamento de la Catrina.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 anchor="ctr">
            <a:normAutofit fontScale="90000"/>
          </a:bodyPr>
          <a:lstStyle/>
          <a:p>
            <a:r>
              <a:rPr lang="en-US" sz="6000" b="1" dirty="0">
                <a:solidFill>
                  <a:srgbClr val="B47CF2"/>
                </a:solidFill>
                <a:latin typeface="Arial"/>
                <a:cs typeface="Arial"/>
              </a:rPr>
              <a:t>5</a:t>
            </a:r>
            <a:r>
              <a:rPr lang="en-US" sz="6000" b="1" dirty="0" smtClean="0">
                <a:solidFill>
                  <a:srgbClr val="B47CF2"/>
                </a:solidFill>
                <a:latin typeface="Arial"/>
                <a:cs typeface="Arial"/>
              </a:rPr>
              <a:t>. El </a:t>
            </a:r>
            <a:r>
              <a:rPr lang="en-US" sz="6000" b="1" dirty="0" err="1" smtClean="0">
                <a:solidFill>
                  <a:srgbClr val="B47CF2"/>
                </a:solidFill>
                <a:latin typeface="Arial"/>
                <a:cs typeface="Arial"/>
              </a:rPr>
              <a:t>restaurante</a:t>
            </a:r>
            <a:r>
              <a:rPr lang="en-US" sz="6000" b="1" dirty="0" smtClean="0">
                <a:solidFill>
                  <a:srgbClr val="B47CF2"/>
                </a:solidFill>
                <a:latin typeface="Arial"/>
                <a:cs typeface="Arial"/>
              </a:rPr>
              <a:t> – Hotel la Jacaranda</a:t>
            </a:r>
            <a:endParaRPr lang="en-US" sz="6000" b="1" dirty="0">
              <a:solidFill>
                <a:srgbClr val="B47CF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23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1304"/>
            <a:ext cx="8229600" cy="4034696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 es la due</a:t>
            </a:r>
            <a:r>
              <a:rPr lang="es-ES_tradnl" sz="3600" dirty="0" smtClean="0">
                <a:latin typeface="Arial"/>
                <a:cs typeface="Arial"/>
              </a:rPr>
              <a:t>ña de todas las tierras de Silvestre.</a:t>
            </a:r>
          </a:p>
          <a:p>
            <a:pPr>
              <a:spcAft>
                <a:spcPts val="3000"/>
              </a:spcAft>
            </a:pP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 es la dueña del Hotel la Jacaranda, de la Hacienda la Jacaranda, y del dinero de Silvestre.</a:t>
            </a:r>
            <a:endParaRPr lang="es-ES_tradnl" sz="3600" dirty="0" smtClean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 anchor="ctr">
            <a:normAutofit/>
          </a:bodyPr>
          <a:lstStyle/>
          <a:p>
            <a:r>
              <a:rPr lang="en-US" sz="6000" b="1" dirty="0">
                <a:solidFill>
                  <a:srgbClr val="CCFFCC"/>
                </a:solidFill>
                <a:latin typeface="Arial"/>
                <a:cs typeface="Arial"/>
              </a:rPr>
              <a:t>5</a:t>
            </a:r>
            <a:r>
              <a:rPr lang="en-US" sz="6000" b="1" dirty="0" smtClean="0">
                <a:solidFill>
                  <a:srgbClr val="CCFFCC"/>
                </a:solidFill>
                <a:latin typeface="Arial"/>
                <a:cs typeface="Arial"/>
              </a:rPr>
              <a:t>. </a:t>
            </a:r>
            <a:r>
              <a:rPr lang="en-US" sz="6000" b="1" dirty="0" smtClean="0">
                <a:solidFill>
                  <a:srgbClr val="CCFFCC"/>
                </a:solidFill>
                <a:latin typeface="Arial"/>
                <a:cs typeface="Arial"/>
              </a:rPr>
              <a:t>Para </a:t>
            </a:r>
            <a:r>
              <a:rPr lang="en-US" sz="6000" b="1" dirty="0" err="1" smtClean="0">
                <a:solidFill>
                  <a:srgbClr val="CCFFCC"/>
                </a:solidFill>
                <a:latin typeface="Arial"/>
                <a:cs typeface="Arial"/>
              </a:rPr>
              <a:t>entender</a:t>
            </a:r>
            <a:r>
              <a:rPr lang="en-US" sz="6000" b="1" dirty="0" smtClean="0">
                <a:solidFill>
                  <a:srgbClr val="CCFFCC"/>
                </a:solidFill>
                <a:latin typeface="Arial"/>
                <a:cs typeface="Arial"/>
              </a:rPr>
              <a:t> </a:t>
            </a:r>
            <a:r>
              <a:rPr lang="en-US" sz="6000" b="1" dirty="0" err="1" smtClean="0">
                <a:solidFill>
                  <a:srgbClr val="CCFFCC"/>
                </a:solidFill>
                <a:latin typeface="Arial"/>
                <a:cs typeface="Arial"/>
              </a:rPr>
              <a:t>mejor</a:t>
            </a:r>
            <a:endParaRPr lang="en-US" sz="6000" b="1" dirty="0">
              <a:solidFill>
                <a:srgbClr val="CCFF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544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s-ES_tradnl" sz="3600" dirty="0" smtClean="0">
                <a:latin typeface="Arial"/>
                <a:cs typeface="Arial"/>
              </a:rPr>
              <a:t>El restaurante de los Navarro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, María y Carlos hablan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s-ES_tradnl" sz="3600" dirty="0" smtClean="0">
                <a:latin typeface="Arial"/>
                <a:cs typeface="Arial"/>
              </a:rPr>
              <a:t>El papá de Carlos cocina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6000" b="1" dirty="0" smtClean="0">
                <a:solidFill>
                  <a:srgbClr val="959FE7"/>
                </a:solidFill>
                <a:latin typeface="Arial"/>
                <a:cs typeface="Arial"/>
              </a:rPr>
              <a:t>1. El </a:t>
            </a:r>
            <a:r>
              <a:rPr lang="en-US" sz="6000" b="1" dirty="0" err="1" smtClean="0">
                <a:solidFill>
                  <a:srgbClr val="959FE7"/>
                </a:solidFill>
                <a:latin typeface="Arial"/>
                <a:cs typeface="Arial"/>
              </a:rPr>
              <a:t>Arcángel</a:t>
            </a:r>
            <a:endParaRPr lang="en-US" sz="6000" b="1" dirty="0">
              <a:solidFill>
                <a:srgbClr val="959FE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507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 pide chilaquiles con huevos revueltos.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s-ES_tradnl" sz="3600" dirty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endParaRPr lang="es-ES_tradnl" sz="3600" dirty="0" smtClean="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s-ES_tradnl" sz="3600" dirty="0" smtClean="0">
                <a:latin typeface="Arial"/>
                <a:cs typeface="Arial"/>
              </a:rPr>
              <a:t>Carlos pide café, pan y papaya.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6000" b="1" dirty="0" smtClean="0">
                <a:solidFill>
                  <a:srgbClr val="959FE7"/>
                </a:solidFill>
                <a:latin typeface="Arial"/>
                <a:cs typeface="Arial"/>
              </a:rPr>
              <a:t>1. El </a:t>
            </a:r>
            <a:r>
              <a:rPr lang="en-US" sz="6000" b="1" dirty="0" err="1" smtClean="0">
                <a:solidFill>
                  <a:srgbClr val="959FE7"/>
                </a:solidFill>
                <a:latin typeface="Arial"/>
                <a:cs typeface="Arial"/>
              </a:rPr>
              <a:t>Arcángel</a:t>
            </a:r>
            <a:endParaRPr lang="en-US" sz="6000" b="1" dirty="0">
              <a:solidFill>
                <a:srgbClr val="959FE7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394" y="2290337"/>
            <a:ext cx="3140961" cy="2346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839" r="11172"/>
          <a:stretch/>
        </p:blipFill>
        <p:spPr>
          <a:xfrm>
            <a:off x="4454904" y="5254499"/>
            <a:ext cx="1900359" cy="160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7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s-ES_tradnl" sz="3600" dirty="0" smtClean="0">
                <a:latin typeface="Arial"/>
                <a:cs typeface="Arial"/>
              </a:rPr>
              <a:t>María no come nada – va a la escuela.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s-ES_tradnl" sz="3600" dirty="0" smtClean="0">
                <a:latin typeface="Arial"/>
                <a:cs typeface="Arial"/>
              </a:rPr>
              <a:t>Sr. Navarro recibe un fax con un dibujo de una catrina y la palabra “cuidado”.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6000" b="1" dirty="0" smtClean="0">
                <a:solidFill>
                  <a:srgbClr val="959FE7"/>
                </a:solidFill>
                <a:latin typeface="Arial"/>
                <a:cs typeface="Arial"/>
              </a:rPr>
              <a:t>1. El </a:t>
            </a:r>
            <a:r>
              <a:rPr lang="en-US" sz="6000" b="1" dirty="0" err="1" smtClean="0">
                <a:solidFill>
                  <a:srgbClr val="959FE7"/>
                </a:solidFill>
                <a:latin typeface="Arial"/>
                <a:cs typeface="Arial"/>
              </a:rPr>
              <a:t>Arcángel</a:t>
            </a:r>
            <a:endParaRPr lang="en-US" sz="6000" b="1" dirty="0">
              <a:solidFill>
                <a:srgbClr val="959FE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348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41346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 y Carlos ven lugares importantes en Querétaro.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5400" b="1" dirty="0" smtClean="0">
                <a:solidFill>
                  <a:srgbClr val="A9E1A3"/>
                </a:solidFill>
                <a:latin typeface="Arial"/>
                <a:cs typeface="Arial"/>
              </a:rPr>
              <a:t>2. Centro de Querétaro</a:t>
            </a:r>
            <a:endParaRPr lang="en-US" sz="5400" b="1" dirty="0">
              <a:solidFill>
                <a:srgbClr val="A9E1A3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095354"/>
            <a:ext cx="8128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1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41346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Hablan de la casa de la corregidora</a:t>
            </a:r>
          </a:p>
          <a:p>
            <a:pPr lvl="2"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Las oficinas del gobierno</a:t>
            </a:r>
          </a:p>
          <a:p>
            <a:pPr lvl="2"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Símbolo de la lucha de la independencia.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5400" b="1" dirty="0" smtClean="0">
                <a:solidFill>
                  <a:srgbClr val="A9E1A3"/>
                </a:solidFill>
                <a:latin typeface="Arial"/>
                <a:cs typeface="Arial"/>
              </a:rPr>
              <a:t>2. Centro de Querétaro</a:t>
            </a:r>
            <a:endParaRPr lang="en-US" sz="5400" b="1" dirty="0">
              <a:solidFill>
                <a:srgbClr val="A9E1A3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441" y="3999727"/>
            <a:ext cx="3808359" cy="285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75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Ven el dibujo de José Guadalupe Posada.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5400" b="1" dirty="0" smtClean="0">
                <a:solidFill>
                  <a:srgbClr val="E1A177"/>
                </a:solidFill>
                <a:latin typeface="Arial"/>
                <a:cs typeface="Arial"/>
              </a:rPr>
              <a:t>3. El </a:t>
            </a:r>
            <a:r>
              <a:rPr lang="en-US" sz="5400" b="1" dirty="0" err="1" smtClean="0">
                <a:solidFill>
                  <a:srgbClr val="E1A177"/>
                </a:solidFill>
                <a:latin typeface="Arial"/>
                <a:cs typeface="Arial"/>
              </a:rPr>
              <a:t>anticuario</a:t>
            </a:r>
            <a:endParaRPr lang="en-US" sz="5400" b="1" dirty="0">
              <a:solidFill>
                <a:srgbClr val="E1A177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51" y="2318481"/>
            <a:ext cx="5834049" cy="416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2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Ven un póster del mural de Diego Rivera.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5400" b="1" dirty="0" smtClean="0">
                <a:solidFill>
                  <a:srgbClr val="E1A177"/>
                </a:solidFill>
                <a:latin typeface="Arial"/>
                <a:cs typeface="Arial"/>
              </a:rPr>
              <a:t>3. El </a:t>
            </a:r>
            <a:r>
              <a:rPr lang="en-US" sz="5400" b="1" dirty="0" err="1" smtClean="0">
                <a:solidFill>
                  <a:srgbClr val="E1A177"/>
                </a:solidFill>
                <a:latin typeface="Arial"/>
                <a:cs typeface="Arial"/>
              </a:rPr>
              <a:t>anticuario</a:t>
            </a:r>
            <a:endParaRPr lang="en-US" sz="5400" b="1" dirty="0">
              <a:solidFill>
                <a:srgbClr val="E1A177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5190"/>
            <a:ext cx="9144000" cy="2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7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347"/>
            <a:ext cx="8229600" cy="5580095"/>
          </a:xfrm>
        </p:spPr>
        <p:txBody>
          <a:bodyPr>
            <a:normAutofit lnSpcReduction="10000"/>
          </a:bodyPr>
          <a:lstStyle/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El anticuario le da una foto de La Catrina a </a:t>
            </a:r>
            <a:r>
              <a:rPr lang="es-ES_tradnl" sz="3600" dirty="0" err="1" smtClean="0">
                <a:latin typeface="Arial"/>
                <a:cs typeface="Arial"/>
              </a:rPr>
              <a:t>Jamie</a:t>
            </a:r>
            <a:r>
              <a:rPr lang="es-ES_tradnl" sz="3600" dirty="0" smtClean="0">
                <a:latin typeface="Arial"/>
                <a:cs typeface="Arial"/>
              </a:rPr>
              <a:t>.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La foto tiene la firma de doña Josefa – “Soy tuya para siempre – Josefa de González 1912”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El anticuario dice que Demetrio sabe mucho.</a:t>
            </a:r>
          </a:p>
          <a:p>
            <a:pPr>
              <a:spcAft>
                <a:spcPts val="3000"/>
              </a:spcAft>
            </a:pPr>
            <a:r>
              <a:rPr lang="es-ES_tradnl" sz="3600" dirty="0" smtClean="0">
                <a:latin typeface="Arial"/>
                <a:cs typeface="Arial"/>
              </a:rPr>
              <a:t>La biblioteca está cerrada el domingo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5400" b="1" dirty="0" smtClean="0">
                <a:solidFill>
                  <a:srgbClr val="E1A177"/>
                </a:solidFill>
                <a:latin typeface="Arial"/>
                <a:cs typeface="Arial"/>
              </a:rPr>
              <a:t>3. El </a:t>
            </a:r>
            <a:r>
              <a:rPr lang="en-US" sz="5400" b="1" dirty="0" err="1" smtClean="0">
                <a:solidFill>
                  <a:srgbClr val="E1A177"/>
                </a:solidFill>
                <a:latin typeface="Arial"/>
                <a:cs typeface="Arial"/>
              </a:rPr>
              <a:t>anticuario</a:t>
            </a:r>
            <a:endParaRPr lang="en-US" sz="5400" b="1" dirty="0">
              <a:solidFill>
                <a:srgbClr val="E1A17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66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257</TotalTime>
  <Words>377</Words>
  <Application>Microsoft Macintosh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La Catrina</vt:lpstr>
      <vt:lpstr>1. El Arcángel</vt:lpstr>
      <vt:lpstr>1. El Arcángel</vt:lpstr>
      <vt:lpstr>1. El Arcángel</vt:lpstr>
      <vt:lpstr>2. Centro de Querétaro</vt:lpstr>
      <vt:lpstr>2. Centro de Querétaro</vt:lpstr>
      <vt:lpstr>3. El anticuario</vt:lpstr>
      <vt:lpstr>3. El anticuario</vt:lpstr>
      <vt:lpstr>3. El anticuario</vt:lpstr>
      <vt:lpstr>4. San Miguel de Allende, Guanajuato, México</vt:lpstr>
      <vt:lpstr>4. San Miguel de Allende, Guanajuato, México</vt:lpstr>
      <vt:lpstr>5. El restaurante – Hotel la Jacaranda</vt:lpstr>
      <vt:lpstr>5. El restaurante – Hotel la Jacaranda</vt:lpstr>
      <vt:lpstr>5. Para entender mejor</vt:lpstr>
    </vt:vector>
  </TitlesOfParts>
  <Company>Wachusett Regional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Catrina</dc:title>
  <dc:creator>K Cross</dc:creator>
  <cp:lastModifiedBy>K Cross</cp:lastModifiedBy>
  <cp:revision>17</cp:revision>
  <dcterms:created xsi:type="dcterms:W3CDTF">2016-09-14T15:28:33Z</dcterms:created>
  <dcterms:modified xsi:type="dcterms:W3CDTF">2016-10-06T16:07:12Z</dcterms:modified>
</cp:coreProperties>
</file>