
<file path=[Content_Types].xml><?xml version="1.0" encoding="utf-8"?>
<Types xmlns="http://schemas.openxmlformats.org/package/2006/content-types">
  <Override PartName="/ppt/slideLayouts/slideLayout14.xml" ContentType="application/vnd.openxmlformats-officedocument.presentationml.slideLayout+xml"/>
  <Default Extension="png" ContentType="image/png"/>
  <Override PartName="/docProps/core.xml" ContentType="application/vnd.openxmlformats-package.core-properties+xml"/>
  <Default Extension="gif" ContentType="image/gif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6008DE-59A5-564C-A006-3841D5BB502B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0DC7FC9-418D-9C47-9899-0227A022C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Su Casa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 smtClean="0"/>
          </a:p>
          <a:p>
            <a:r>
              <a:rPr lang="en-US" dirty="0" smtClean="0"/>
              <a:t>Eva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Pilar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Familia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Abuelo(a</a:t>
            </a:r>
            <a:r>
              <a:rPr lang="en-US" dirty="0" smtClean="0"/>
              <a:t>) – grandfather/mother</a:t>
            </a:r>
          </a:p>
          <a:p>
            <a:r>
              <a:rPr lang="en-US" dirty="0" smtClean="0"/>
              <a:t>Padre/</a:t>
            </a:r>
            <a:r>
              <a:rPr lang="en-US" dirty="0" err="1" smtClean="0"/>
              <a:t>madre</a:t>
            </a:r>
            <a:r>
              <a:rPr lang="en-US" dirty="0" smtClean="0"/>
              <a:t> – father/mother</a:t>
            </a:r>
          </a:p>
          <a:p>
            <a:r>
              <a:rPr lang="en-US" dirty="0" err="1" smtClean="0"/>
              <a:t>Hermano(a</a:t>
            </a:r>
            <a:r>
              <a:rPr lang="en-US" dirty="0" smtClean="0"/>
              <a:t>) – brother/sister</a:t>
            </a:r>
          </a:p>
          <a:p>
            <a:r>
              <a:rPr lang="en-US" dirty="0" err="1" smtClean="0"/>
              <a:t>Tío(a</a:t>
            </a:r>
            <a:r>
              <a:rPr lang="en-US" dirty="0" smtClean="0"/>
              <a:t>) – uncle/aunt</a:t>
            </a:r>
          </a:p>
          <a:p>
            <a:r>
              <a:rPr lang="en-US" dirty="0" err="1" smtClean="0"/>
              <a:t>Primo(a</a:t>
            </a:r>
            <a:r>
              <a:rPr lang="en-US" dirty="0" smtClean="0"/>
              <a:t>)- cousin</a:t>
            </a:r>
          </a:p>
          <a:p>
            <a:r>
              <a:rPr lang="en-US" dirty="0" err="1" smtClean="0"/>
              <a:t>Esposo(a</a:t>
            </a:r>
            <a:r>
              <a:rPr lang="en-US" dirty="0" smtClean="0"/>
              <a:t>) – husband/wife</a:t>
            </a:r>
          </a:p>
        </p:txBody>
      </p:sp>
      <p:pic>
        <p:nvPicPr>
          <p:cNvPr id="6" name="Content Placeholder 5" descr="family_tree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1169" b="-11169"/>
          <a:stretch>
            <a:fillRect/>
          </a:stretch>
        </p:blipFill>
        <p:spPr>
          <a:xfrm>
            <a:off x="4688541" y="1291170"/>
            <a:ext cx="3657600" cy="4219575"/>
          </a:xfrm>
        </p:spPr>
      </p:pic>
      <p:sp>
        <p:nvSpPr>
          <p:cNvPr id="7" name="TextBox 6"/>
          <p:cNvSpPr txBox="1"/>
          <p:nvPr/>
        </p:nvSpPr>
        <p:spPr>
          <a:xfrm>
            <a:off x="5332817" y="2004112"/>
            <a:ext cx="1238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buelo</a:t>
            </a:r>
            <a:r>
              <a:rPr lang="en-US" dirty="0" smtClean="0"/>
              <a:t>    -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44081" y="2004112"/>
            <a:ext cx="960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abuela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51824" y="3817690"/>
            <a:ext cx="64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93034" y="2742776"/>
            <a:ext cx="131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padre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15868" y="2755448"/>
            <a:ext cx="91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madre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91969" y="3817690"/>
            <a:ext cx="121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hermano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0217" y="2755448"/>
            <a:ext cx="91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i="1" dirty="0" err="1" smtClean="0"/>
              <a:t>ía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79857" y="3448358"/>
            <a:ext cx="1052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primo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7144839" y="3263692"/>
            <a:ext cx="309747" cy="55634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>
            <a:off x="6169134" y="2004112"/>
            <a:ext cx="474947" cy="3693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750976" y="2373444"/>
            <a:ext cx="247798" cy="4038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7095796" y="2373444"/>
            <a:ext cx="196173" cy="36933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 Arrow 19"/>
          <p:cNvSpPr/>
          <p:nvPr/>
        </p:nvSpPr>
        <p:spPr>
          <a:xfrm>
            <a:off x="7036974" y="2777271"/>
            <a:ext cx="509990" cy="35666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5482528" y="3133931"/>
            <a:ext cx="268448" cy="46929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88541" y="2777271"/>
            <a:ext cx="644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tío</a:t>
            </a:r>
            <a:endParaRPr lang="en-US" dirty="0"/>
          </a:p>
        </p:txBody>
      </p:sp>
      <p:sp>
        <p:nvSpPr>
          <p:cNvPr id="23" name="Left-Right Arrow 22"/>
          <p:cNvSpPr/>
          <p:nvPr/>
        </p:nvSpPr>
        <p:spPr>
          <a:xfrm>
            <a:off x="5082437" y="2777271"/>
            <a:ext cx="500759" cy="33483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83196" y="1166660"/>
            <a:ext cx="196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Argol</a:t>
            </a:r>
            <a:r>
              <a:rPr lang="en-US" dirty="0" smtClean="0"/>
              <a:t> de </a:t>
            </a:r>
            <a:r>
              <a:rPr lang="en-US" dirty="0" err="1" smtClean="0"/>
              <a:t>Familia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 casa – house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jardín</a:t>
            </a:r>
            <a:r>
              <a:rPr lang="en-US" dirty="0" smtClean="0"/>
              <a:t> – garden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garaje</a:t>
            </a:r>
            <a:r>
              <a:rPr lang="en-US" dirty="0" smtClean="0"/>
              <a:t> – garage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calle</a:t>
            </a:r>
            <a:r>
              <a:rPr lang="en-US" dirty="0" smtClean="0"/>
              <a:t> – street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apartamento</a:t>
            </a:r>
            <a:r>
              <a:rPr lang="en-US" dirty="0" smtClean="0"/>
              <a:t> – apartment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carro</a:t>
            </a:r>
            <a:r>
              <a:rPr lang="en-US" dirty="0" smtClean="0"/>
              <a:t> – car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ascensor</a:t>
            </a:r>
            <a:r>
              <a:rPr lang="en-US" dirty="0" smtClean="0"/>
              <a:t> – elevator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escalera</a:t>
            </a:r>
            <a:r>
              <a:rPr lang="en-US" dirty="0" smtClean="0"/>
              <a:t> – stairs</a:t>
            </a:r>
          </a:p>
          <a:p>
            <a:r>
              <a:rPr lang="en-US" dirty="0" err="1" smtClean="0"/>
              <a:t>Subir</a:t>
            </a:r>
            <a:r>
              <a:rPr lang="en-US" dirty="0" smtClean="0"/>
              <a:t> – to go up</a:t>
            </a:r>
            <a:endParaRPr lang="en-US" dirty="0"/>
          </a:p>
        </p:txBody>
      </p:sp>
      <p:pic>
        <p:nvPicPr>
          <p:cNvPr id="5" name="Content Placeholder 4" descr="stock-vector-cartoon-vector-illustration-store-building-46474468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354" r="-5354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5595874" y="1104714"/>
            <a:ext cx="2767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APARTAMENTO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5874" y="6048375"/>
            <a:ext cx="1858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planta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baja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(ground floor)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6355303" y="5486900"/>
            <a:ext cx="484632" cy="56147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Actividades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 dirty="0" smtClean="0"/>
              <a:t>CASA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sala</a:t>
            </a:r>
            <a:r>
              <a:rPr lang="en-US" dirty="0" smtClean="0"/>
              <a:t> – living room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comedor</a:t>
            </a:r>
            <a:r>
              <a:rPr lang="en-US" dirty="0" smtClean="0"/>
              <a:t> – dining room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cocina</a:t>
            </a:r>
            <a:r>
              <a:rPr lang="en-US" dirty="0" smtClean="0"/>
              <a:t> – kitchen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cuarto</a:t>
            </a:r>
            <a:r>
              <a:rPr lang="en-US" dirty="0" smtClean="0"/>
              <a:t> – bedroom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baño</a:t>
            </a:r>
            <a:r>
              <a:rPr lang="en-US" dirty="0" smtClean="0"/>
              <a:t> – bathroom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libro</a:t>
            </a:r>
            <a:r>
              <a:rPr lang="en-US" dirty="0" smtClean="0"/>
              <a:t> – book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película</a:t>
            </a:r>
            <a:r>
              <a:rPr lang="en-US" dirty="0" smtClean="0"/>
              <a:t> – movie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noticias</a:t>
            </a:r>
            <a:r>
              <a:rPr lang="en-US" dirty="0" smtClean="0"/>
              <a:t> – the news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i="1" u="sng" dirty="0" smtClean="0"/>
              <a:t>CUMPLEAÑOS</a:t>
            </a:r>
            <a:endParaRPr lang="en-US" b="1" i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05349" y="2362199"/>
            <a:ext cx="3843677" cy="3686175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regalo</a:t>
            </a:r>
            <a:r>
              <a:rPr lang="en-US" dirty="0" smtClean="0"/>
              <a:t> – gift</a:t>
            </a:r>
          </a:p>
          <a:p>
            <a:r>
              <a:rPr lang="en-US" dirty="0" err="1" smtClean="0"/>
              <a:t>Viejo(a</a:t>
            </a:r>
            <a:r>
              <a:rPr lang="en-US" dirty="0" smtClean="0"/>
              <a:t>) – old</a:t>
            </a:r>
          </a:p>
          <a:p>
            <a:r>
              <a:rPr lang="en-US" dirty="0" err="1" smtClean="0"/>
              <a:t>Joven</a:t>
            </a:r>
            <a:r>
              <a:rPr lang="en-US" dirty="0" smtClean="0"/>
              <a:t> – young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celebración</a:t>
            </a:r>
            <a:r>
              <a:rPr lang="en-US" dirty="0" smtClean="0"/>
              <a:t> – celebration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– to </a:t>
            </a:r>
            <a:r>
              <a:rPr lang="en-US" dirty="0" smtClean="0"/>
              <a:t>have</a:t>
            </a:r>
            <a:endParaRPr lang="en-US" dirty="0" smtClean="0"/>
          </a:p>
          <a:p>
            <a:r>
              <a:rPr lang="en-US" dirty="0" err="1" smtClean="0"/>
              <a:t>Invitar</a:t>
            </a:r>
            <a:r>
              <a:rPr lang="en-US" dirty="0" smtClean="0"/>
              <a:t> – to invite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: to have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/>
              <a:t>Tengo</a:t>
            </a:r>
            <a:r>
              <a:rPr lang="en-US" i="1" dirty="0" smtClean="0"/>
              <a:t> once </a:t>
            </a:r>
            <a:r>
              <a:rPr lang="en-US" i="1" dirty="0" err="1" smtClean="0"/>
              <a:t>años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endParaRPr lang="en-US" dirty="0" smtClean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tienes</a:t>
            </a:r>
            <a:endParaRPr lang="en-US" dirty="0" smtClean="0"/>
          </a:p>
          <a:p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dirty="0" err="1" smtClean="0"/>
              <a:t>tenéis</a:t>
            </a:r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 smtClean="0"/>
              <a:t>I have eleven years.</a:t>
            </a:r>
            <a:endParaRPr lang="en-US" i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 have</a:t>
            </a:r>
          </a:p>
          <a:p>
            <a:r>
              <a:rPr lang="en-US" dirty="0" smtClean="0"/>
              <a:t>You have</a:t>
            </a:r>
          </a:p>
          <a:p>
            <a:r>
              <a:rPr lang="en-US" dirty="0" smtClean="0"/>
              <a:t>He/She/It has</a:t>
            </a:r>
          </a:p>
          <a:p>
            <a:r>
              <a:rPr lang="en-US" dirty="0" smtClean="0"/>
              <a:t>We have</a:t>
            </a:r>
          </a:p>
          <a:p>
            <a:r>
              <a:rPr lang="en-US" dirty="0" smtClean="0"/>
              <a:t>You all have</a:t>
            </a:r>
          </a:p>
          <a:p>
            <a:r>
              <a:rPr lang="en-US" dirty="0" smtClean="0"/>
              <a:t>They have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52795" y="5663653"/>
            <a:ext cx="6362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 smtClean="0">
                <a:solidFill>
                  <a:schemeClr val="bg1"/>
                </a:solidFill>
              </a:rPr>
              <a:t>Yo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tengo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hambre</a:t>
            </a:r>
            <a:r>
              <a:rPr lang="en-US" sz="2200" i="1" dirty="0" smtClean="0">
                <a:solidFill>
                  <a:schemeClr val="bg1"/>
                </a:solidFill>
              </a:rPr>
              <a:t>. </a:t>
            </a:r>
            <a:r>
              <a:rPr lang="en-US" sz="2200" i="1" dirty="0" err="1" smtClean="0">
                <a:solidFill>
                  <a:schemeClr val="bg1"/>
                </a:solidFill>
              </a:rPr>
              <a:t>Nosotros</a:t>
            </a:r>
            <a:r>
              <a:rPr lang="en-US" sz="2200" i="1" dirty="0" smtClean="0">
                <a:solidFill>
                  <a:schemeClr val="bg1"/>
                </a:solidFill>
              </a:rPr>
              <a:t> </a:t>
            </a:r>
            <a:r>
              <a:rPr lang="en-US" sz="2200" i="1" dirty="0" err="1" smtClean="0">
                <a:solidFill>
                  <a:schemeClr val="bg1"/>
                </a:solidFill>
              </a:rPr>
              <a:t>tenemos</a:t>
            </a:r>
            <a:r>
              <a:rPr lang="en-US" sz="2200" i="1" dirty="0" smtClean="0">
                <a:solidFill>
                  <a:schemeClr val="bg1"/>
                </a:solidFill>
              </a:rPr>
              <a:t> los </a:t>
            </a:r>
            <a:r>
              <a:rPr lang="en-US" sz="2200" i="1" dirty="0" err="1" smtClean="0">
                <a:solidFill>
                  <a:schemeClr val="bg1"/>
                </a:solidFill>
              </a:rPr>
              <a:t>libros</a:t>
            </a:r>
            <a:r>
              <a:rPr lang="en-US" sz="2200" i="1" dirty="0" smtClean="0">
                <a:solidFill>
                  <a:schemeClr val="bg1"/>
                </a:solidFill>
              </a:rPr>
              <a:t>.</a:t>
            </a:r>
            <a:endParaRPr lang="en-US" sz="2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Tener</a:t>
            </a:r>
            <a:r>
              <a:rPr lang="en-US" u="sng" dirty="0" smtClean="0"/>
              <a:t> </a:t>
            </a:r>
            <a:r>
              <a:rPr lang="en-US" u="sng" dirty="0" err="1" smtClean="0"/>
              <a:t>que</a:t>
            </a:r>
            <a:r>
              <a:rPr lang="en-US" u="sng" dirty="0" smtClean="0"/>
              <a:t>; </a:t>
            </a:r>
            <a:r>
              <a:rPr lang="en-US" u="sng" dirty="0" err="1" smtClean="0"/>
              <a:t>Ir</a:t>
            </a:r>
            <a:r>
              <a:rPr lang="en-US" u="sng" dirty="0" smtClean="0"/>
              <a:t> a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900" i="1" u="sng" dirty="0" err="1" smtClean="0"/>
              <a:t>Tener</a:t>
            </a:r>
            <a:r>
              <a:rPr lang="en-US" sz="1900" i="1" u="sng" dirty="0" smtClean="0"/>
              <a:t> </a:t>
            </a:r>
            <a:r>
              <a:rPr lang="en-US" sz="1900" i="1" u="sng" dirty="0" err="1" smtClean="0"/>
              <a:t>que</a:t>
            </a:r>
            <a:r>
              <a:rPr lang="en-US" sz="1900" i="1" u="sng" dirty="0" smtClean="0"/>
              <a:t> + infinitive</a:t>
            </a:r>
          </a:p>
          <a:p>
            <a:r>
              <a:rPr lang="en-US" sz="1900" i="1" u="sng" dirty="0" smtClean="0"/>
              <a:t>To have to</a:t>
            </a:r>
            <a:endParaRPr lang="en-US" sz="1900" i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comprar</a:t>
            </a:r>
            <a:r>
              <a:rPr lang="en-US" dirty="0" smtClean="0"/>
              <a:t> un </a:t>
            </a:r>
            <a:r>
              <a:rPr lang="en-US" dirty="0" err="1" smtClean="0"/>
              <a:t>regalo</a:t>
            </a:r>
            <a:r>
              <a:rPr lang="en-US" dirty="0" smtClean="0"/>
              <a:t>. </a:t>
            </a:r>
          </a:p>
          <a:p>
            <a:r>
              <a:rPr lang="en-US" i="1" dirty="0" smtClean="0"/>
              <a:t>I have to buy a gift.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leer la </a:t>
            </a:r>
            <a:r>
              <a:rPr lang="en-US" dirty="0" err="1" smtClean="0"/>
              <a:t>revista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We have to read the magazine.</a:t>
            </a:r>
          </a:p>
          <a:p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i="1" u="sng" dirty="0" err="1" smtClean="0"/>
              <a:t>Ir</a:t>
            </a:r>
            <a:r>
              <a:rPr lang="en-US" sz="2000" i="1" u="sng" dirty="0" smtClean="0"/>
              <a:t> a + infinitive</a:t>
            </a:r>
          </a:p>
          <a:p>
            <a:r>
              <a:rPr lang="en-US" sz="2000" i="1" u="sng" dirty="0" smtClean="0"/>
              <a:t>To be going to</a:t>
            </a:r>
            <a:endParaRPr lang="en-US" sz="2000" i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llegar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We are going to arrive.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hablar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I am going to talk.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Adjetivos</a:t>
            </a:r>
            <a:r>
              <a:rPr lang="en-US" u="sng" dirty="0" smtClean="0"/>
              <a:t> </a:t>
            </a:r>
            <a:r>
              <a:rPr lang="en-US" u="sng" dirty="0" err="1" smtClean="0"/>
              <a:t>Posesivos</a:t>
            </a:r>
            <a:r>
              <a:rPr lang="en-US" u="sng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i="1" dirty="0" smtClean="0"/>
              <a:t>Telling what belongs to whom</a:t>
            </a:r>
            <a:endParaRPr lang="en-US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smtClean="0"/>
              <a:t>Su </a:t>
            </a:r>
            <a:r>
              <a:rPr lang="en-US" dirty="0" err="1" smtClean="0"/>
              <a:t>libro</a:t>
            </a:r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endParaRPr lang="en-US" dirty="0" smtClean="0"/>
          </a:p>
          <a:p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endParaRPr lang="en-US" dirty="0" smtClean="0"/>
          </a:p>
          <a:p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libros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book</a:t>
            </a:r>
          </a:p>
          <a:p>
            <a:r>
              <a:rPr lang="en-US" dirty="0" smtClean="0"/>
              <a:t>Your book</a:t>
            </a:r>
          </a:p>
          <a:p>
            <a:r>
              <a:rPr lang="en-US" dirty="0" smtClean="0"/>
              <a:t>His/</a:t>
            </a:r>
            <a:r>
              <a:rPr lang="en-US" dirty="0" smtClean="0"/>
              <a:t>her/their </a:t>
            </a:r>
            <a:r>
              <a:rPr lang="en-US" dirty="0" smtClean="0"/>
              <a:t>book</a:t>
            </a:r>
          </a:p>
          <a:p>
            <a:r>
              <a:rPr lang="en-US" dirty="0" smtClean="0"/>
              <a:t>My </a:t>
            </a:r>
            <a:r>
              <a:rPr lang="en-US" dirty="0" smtClean="0"/>
              <a:t>books </a:t>
            </a:r>
            <a:r>
              <a:rPr lang="en-US" dirty="0" smtClean="0"/>
              <a:t>(pl.)</a:t>
            </a:r>
          </a:p>
          <a:p>
            <a:r>
              <a:rPr lang="en-US" dirty="0" smtClean="0"/>
              <a:t>Your </a:t>
            </a:r>
            <a:r>
              <a:rPr lang="en-US" dirty="0" smtClean="0"/>
              <a:t>books </a:t>
            </a:r>
            <a:r>
              <a:rPr lang="en-US" dirty="0" smtClean="0"/>
              <a:t>(pl.)</a:t>
            </a:r>
            <a:endParaRPr lang="en-US" dirty="0" smtClean="0"/>
          </a:p>
          <a:p>
            <a:r>
              <a:rPr lang="en-US" dirty="0" smtClean="0"/>
              <a:t>His/Her/Their books </a:t>
            </a:r>
            <a:r>
              <a:rPr lang="en-US" dirty="0" smtClean="0"/>
              <a:t>(pl.)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NUESTRO</a:t>
            </a:r>
            <a:endParaRPr lang="en-US" i="1" dirty="0" smtClean="0"/>
          </a:p>
          <a:p>
            <a:pPr>
              <a:buNone/>
            </a:pPr>
            <a:r>
              <a:rPr lang="en-US" dirty="0" err="1" smtClean="0"/>
              <a:t>Nuestro</a:t>
            </a:r>
            <a:r>
              <a:rPr lang="en-US" dirty="0" smtClean="0"/>
              <a:t>	</a:t>
            </a:r>
            <a:r>
              <a:rPr lang="en-US" dirty="0" err="1" smtClean="0"/>
              <a:t>Nuestros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Nuestra</a:t>
            </a:r>
            <a:r>
              <a:rPr lang="en-US" dirty="0" smtClean="0"/>
              <a:t>	</a:t>
            </a:r>
            <a:r>
              <a:rPr lang="en-US" dirty="0" err="1" smtClean="0"/>
              <a:t>Nuestras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QUIZ</a:t>
            </a:r>
          </a:p>
          <a:p>
            <a:pPr>
              <a:buNone/>
            </a:pPr>
            <a:r>
              <a:rPr lang="en-US" dirty="0" smtClean="0"/>
              <a:t>La </a:t>
            </a:r>
            <a:r>
              <a:rPr lang="en-US" dirty="0" err="1" smtClean="0"/>
              <a:t>madre</a:t>
            </a:r>
            <a:r>
              <a:rPr lang="en-US" dirty="0" smtClean="0"/>
              <a:t> de mi </a:t>
            </a:r>
            <a:r>
              <a:rPr lang="en-US" dirty="0" err="1" smtClean="0"/>
              <a:t>madre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La padre de mi </a:t>
            </a:r>
            <a:r>
              <a:rPr lang="en-US" dirty="0" err="1" smtClean="0"/>
              <a:t>hermano</a:t>
            </a:r>
            <a:r>
              <a:rPr lang="en-US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60</TotalTime>
  <Words>376</Words>
  <Application>Microsoft Macintosh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La Familia y Su Casa</vt:lpstr>
      <vt:lpstr>La Familia</vt:lpstr>
      <vt:lpstr>Casa</vt:lpstr>
      <vt:lpstr>Actividades</vt:lpstr>
      <vt:lpstr>Tener: to have</vt:lpstr>
      <vt:lpstr>Tener que; Ir a</vt:lpstr>
      <vt:lpstr>Adjetivos Posesivos: Telling what belongs to whom</vt:lpstr>
      <vt:lpstr>Cont.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 y Su Casa</dc:title>
  <dc:creator>Erin Toohey</dc:creator>
  <cp:lastModifiedBy>K Cross</cp:lastModifiedBy>
  <cp:revision>5</cp:revision>
  <dcterms:created xsi:type="dcterms:W3CDTF">2011-06-15T13:28:50Z</dcterms:created>
  <dcterms:modified xsi:type="dcterms:W3CDTF">2011-06-15T13:30:17Z</dcterms:modified>
</cp:coreProperties>
</file>